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7"/>
  </p:handoutMasterIdLst>
  <p:sldIdLst>
    <p:sldId id="260" r:id="rId3"/>
    <p:sldId id="257" r:id="rId4"/>
    <p:sldId id="259" r:id="rId5"/>
    <p:sldId id="258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1658539877998052"/>
          <c:w val="0.91624786788396062"/>
          <c:h val="0.648176203935996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3837</c:v>
                </c:pt>
                <c:pt idx="1">
                  <c:v>4861</c:v>
                </c:pt>
                <c:pt idx="2">
                  <c:v>12535</c:v>
                </c:pt>
                <c:pt idx="3">
                  <c:v>6332</c:v>
                </c:pt>
                <c:pt idx="4">
                  <c:v>23957</c:v>
                </c:pt>
                <c:pt idx="5">
                  <c:v>11326</c:v>
                </c:pt>
                <c:pt idx="6">
                  <c:v>36944</c:v>
                </c:pt>
                <c:pt idx="7">
                  <c:v>11174</c:v>
                </c:pt>
                <c:pt idx="8">
                  <c:v>1555</c:v>
                </c:pt>
                <c:pt idx="9">
                  <c:v>1358</c:v>
                </c:pt>
                <c:pt idx="10">
                  <c:v>16771</c:v>
                </c:pt>
                <c:pt idx="11">
                  <c:v>10138</c:v>
                </c:pt>
                <c:pt idx="12">
                  <c:v>14074</c:v>
                </c:pt>
                <c:pt idx="13">
                  <c:v>11802</c:v>
                </c:pt>
                <c:pt idx="14">
                  <c:v>2519</c:v>
                </c:pt>
                <c:pt idx="15">
                  <c:v>10513</c:v>
                </c:pt>
                <c:pt idx="16">
                  <c:v>4776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2511</c:v>
                </c:pt>
                <c:pt idx="1">
                  <c:v>3267</c:v>
                </c:pt>
                <c:pt idx="2">
                  <c:v>9025</c:v>
                </c:pt>
                <c:pt idx="3">
                  <c:v>3848</c:v>
                </c:pt>
                <c:pt idx="4">
                  <c:v>25649</c:v>
                </c:pt>
                <c:pt idx="5">
                  <c:v>7209</c:v>
                </c:pt>
                <c:pt idx="6">
                  <c:v>25663</c:v>
                </c:pt>
                <c:pt idx="7">
                  <c:v>7832</c:v>
                </c:pt>
                <c:pt idx="8">
                  <c:v>1087</c:v>
                </c:pt>
                <c:pt idx="9">
                  <c:v>884</c:v>
                </c:pt>
                <c:pt idx="10">
                  <c:v>10787</c:v>
                </c:pt>
                <c:pt idx="11">
                  <c:v>6121</c:v>
                </c:pt>
                <c:pt idx="12">
                  <c:v>7339</c:v>
                </c:pt>
                <c:pt idx="13">
                  <c:v>5812</c:v>
                </c:pt>
                <c:pt idx="14">
                  <c:v>1586</c:v>
                </c:pt>
                <c:pt idx="15">
                  <c:v>6145</c:v>
                </c:pt>
                <c:pt idx="16">
                  <c:v>3380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74190208"/>
        <c:axId val="74249344"/>
      </c:barChart>
      <c:catAx>
        <c:axId val="74190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baseline="0"/>
            </a:pPr>
            <a:endParaRPr lang="ru-RU"/>
          </a:p>
        </c:txPr>
        <c:crossAx val="74249344"/>
        <c:crosses val="autoZero"/>
        <c:auto val="1"/>
        <c:lblAlgn val="ctr"/>
        <c:lblOffset val="100"/>
        <c:noMultiLvlLbl val="0"/>
      </c:catAx>
      <c:valAx>
        <c:axId val="74249344"/>
        <c:scaling>
          <c:orientation val="minMax"/>
          <c:max val="40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41902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6573353408761031"/>
          <c:y val="6.9941841087424392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474915869562875E-2"/>
          <c:y val="0.14622885967215765"/>
          <c:w val="0.9281883106178167"/>
          <c:h val="0.613200805971053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2318</c:v>
                </c:pt>
                <c:pt idx="1">
                  <c:v>3213</c:v>
                </c:pt>
                <c:pt idx="2">
                  <c:v>5769</c:v>
                </c:pt>
                <c:pt idx="3">
                  <c:v>894</c:v>
                </c:pt>
                <c:pt idx="4">
                  <c:v>7509</c:v>
                </c:pt>
                <c:pt idx="5">
                  <c:v>4312</c:v>
                </c:pt>
                <c:pt idx="6">
                  <c:v>7156</c:v>
                </c:pt>
                <c:pt idx="7">
                  <c:v>5331</c:v>
                </c:pt>
                <c:pt idx="8">
                  <c:v>1131</c:v>
                </c:pt>
                <c:pt idx="9">
                  <c:v>1058</c:v>
                </c:pt>
                <c:pt idx="10">
                  <c:v>8135</c:v>
                </c:pt>
                <c:pt idx="11">
                  <c:v>4856</c:v>
                </c:pt>
                <c:pt idx="12">
                  <c:v>2946</c:v>
                </c:pt>
                <c:pt idx="13">
                  <c:v>3336</c:v>
                </c:pt>
                <c:pt idx="14">
                  <c:v>725</c:v>
                </c:pt>
                <c:pt idx="15">
                  <c:v>3559</c:v>
                </c:pt>
                <c:pt idx="16">
                  <c:v>1297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1463</c:v>
                </c:pt>
                <c:pt idx="1">
                  <c:v>2003</c:v>
                </c:pt>
                <c:pt idx="2">
                  <c:v>4009</c:v>
                </c:pt>
                <c:pt idx="3">
                  <c:v>667</c:v>
                </c:pt>
                <c:pt idx="4">
                  <c:v>5107</c:v>
                </c:pt>
                <c:pt idx="5">
                  <c:v>2863</c:v>
                </c:pt>
                <c:pt idx="6">
                  <c:v>4702</c:v>
                </c:pt>
                <c:pt idx="7">
                  <c:v>3502</c:v>
                </c:pt>
                <c:pt idx="8">
                  <c:v>802</c:v>
                </c:pt>
                <c:pt idx="9">
                  <c:v>652</c:v>
                </c:pt>
                <c:pt idx="10">
                  <c:v>6991</c:v>
                </c:pt>
                <c:pt idx="11">
                  <c:v>3212</c:v>
                </c:pt>
                <c:pt idx="12">
                  <c:v>1985</c:v>
                </c:pt>
                <c:pt idx="13">
                  <c:v>2399</c:v>
                </c:pt>
                <c:pt idx="14">
                  <c:v>476</c:v>
                </c:pt>
                <c:pt idx="15">
                  <c:v>2414</c:v>
                </c:pt>
                <c:pt idx="16">
                  <c:v>901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2486656"/>
        <c:axId val="112504832"/>
      </c:barChart>
      <c:catAx>
        <c:axId val="1124866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i="0" baseline="0"/>
            </a:pPr>
            <a:endParaRPr lang="ru-RU"/>
          </a:p>
        </c:txPr>
        <c:crossAx val="112504832"/>
        <c:crosses val="autoZero"/>
        <c:auto val="1"/>
        <c:lblAlgn val="ctr"/>
        <c:lblOffset val="100"/>
        <c:noMultiLvlLbl val="0"/>
      </c:catAx>
      <c:valAx>
        <c:axId val="112504832"/>
        <c:scaling>
          <c:orientation val="minMax"/>
          <c:max val="9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2486656"/>
        <c:crosses val="autoZero"/>
        <c:crossBetween val="between"/>
        <c:majorUnit val="1000"/>
        <c:minorUnit val="1000"/>
      </c:valAx>
    </c:plotArea>
    <c:legend>
      <c:legendPos val="b"/>
      <c:layout>
        <c:manualLayout>
          <c:xMode val="edge"/>
          <c:yMode val="edge"/>
          <c:x val="0.52206228877794936"/>
          <c:y val="6.942915433638687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3620787715506361"/>
          <c:w val="0.9281883106178167"/>
          <c:h val="0.635246967508660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915</c:v>
                </c:pt>
                <c:pt idx="1">
                  <c:v>776</c:v>
                </c:pt>
                <c:pt idx="2">
                  <c:v>5605</c:v>
                </c:pt>
                <c:pt idx="3">
                  <c:v>5005</c:v>
                </c:pt>
                <c:pt idx="4">
                  <c:v>14180</c:v>
                </c:pt>
                <c:pt idx="5">
                  <c:v>4910</c:v>
                </c:pt>
                <c:pt idx="6">
                  <c:v>26266</c:v>
                </c:pt>
                <c:pt idx="7">
                  <c:v>3597</c:v>
                </c:pt>
                <c:pt idx="8">
                  <c:v>290</c:v>
                </c:pt>
                <c:pt idx="9">
                  <c:v>176</c:v>
                </c:pt>
                <c:pt idx="10">
                  <c:v>7490</c:v>
                </c:pt>
                <c:pt idx="11">
                  <c:v>3723</c:v>
                </c:pt>
                <c:pt idx="12">
                  <c:v>9780</c:v>
                </c:pt>
                <c:pt idx="13">
                  <c:v>4637</c:v>
                </c:pt>
                <c:pt idx="14">
                  <c:v>1261</c:v>
                </c:pt>
                <c:pt idx="15">
                  <c:v>5561</c:v>
                </c:pt>
                <c:pt idx="16">
                  <c:v>1885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607</c:v>
                </c:pt>
                <c:pt idx="1">
                  <c:v>582</c:v>
                </c:pt>
                <c:pt idx="2">
                  <c:v>4253</c:v>
                </c:pt>
                <c:pt idx="3">
                  <c:v>2945</c:v>
                </c:pt>
                <c:pt idx="4">
                  <c:v>19237</c:v>
                </c:pt>
                <c:pt idx="5">
                  <c:v>3126</c:v>
                </c:pt>
                <c:pt idx="6">
                  <c:v>18554</c:v>
                </c:pt>
                <c:pt idx="7">
                  <c:v>2721</c:v>
                </c:pt>
                <c:pt idx="8">
                  <c:v>191</c:v>
                </c:pt>
                <c:pt idx="9">
                  <c:v>127</c:v>
                </c:pt>
                <c:pt idx="10">
                  <c:v>3023</c:v>
                </c:pt>
                <c:pt idx="11">
                  <c:v>2067</c:v>
                </c:pt>
                <c:pt idx="12">
                  <c:v>4630</c:v>
                </c:pt>
                <c:pt idx="13">
                  <c:v>2744</c:v>
                </c:pt>
                <c:pt idx="14">
                  <c:v>798</c:v>
                </c:pt>
                <c:pt idx="15">
                  <c:v>3169</c:v>
                </c:pt>
                <c:pt idx="16">
                  <c:v>1756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4429952"/>
        <c:axId val="34452224"/>
      </c:barChart>
      <c:catAx>
        <c:axId val="344299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i="0" baseline="0"/>
            </a:pPr>
            <a:endParaRPr lang="ru-RU"/>
          </a:p>
        </c:txPr>
        <c:crossAx val="34452224"/>
        <c:crosses val="autoZero"/>
        <c:auto val="1"/>
        <c:lblAlgn val="ctr"/>
        <c:lblOffset val="100"/>
        <c:noMultiLvlLbl val="0"/>
      </c:catAx>
      <c:valAx>
        <c:axId val="34452224"/>
        <c:scaling>
          <c:orientation val="minMax"/>
          <c:max val="28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4429952"/>
        <c:crosses val="autoZero"/>
        <c:crossBetween val="between"/>
        <c:majorUnit val="6000"/>
        <c:minorUnit val="1000"/>
      </c:valAx>
    </c:plotArea>
    <c:legend>
      <c:legendPos val="b"/>
      <c:layout>
        <c:manualLayout>
          <c:xMode val="edge"/>
          <c:yMode val="edge"/>
          <c:x val="0.48991319512885667"/>
          <c:y val="6.9429154336386897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718549479562976E-2"/>
          <c:y val="0.12889023312655182"/>
          <c:w val="0.91624786788396062"/>
          <c:h val="0.60305847799856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604</c:v>
                </c:pt>
                <c:pt idx="1">
                  <c:v>872</c:v>
                </c:pt>
                <c:pt idx="2">
                  <c:v>1161</c:v>
                </c:pt>
                <c:pt idx="3">
                  <c:v>433</c:v>
                </c:pt>
                <c:pt idx="4">
                  <c:v>2268</c:v>
                </c:pt>
                <c:pt idx="5">
                  <c:v>2104</c:v>
                </c:pt>
                <c:pt idx="6">
                  <c:v>3522</c:v>
                </c:pt>
                <c:pt idx="7">
                  <c:v>2246</c:v>
                </c:pt>
                <c:pt idx="8">
                  <c:v>134</c:v>
                </c:pt>
                <c:pt idx="9">
                  <c:v>124</c:v>
                </c:pt>
                <c:pt idx="10">
                  <c:v>1146</c:v>
                </c:pt>
                <c:pt idx="11">
                  <c:v>1559</c:v>
                </c:pt>
                <c:pt idx="12">
                  <c:v>1348</c:v>
                </c:pt>
                <c:pt idx="13">
                  <c:v>3829</c:v>
                </c:pt>
                <c:pt idx="14">
                  <c:v>533</c:v>
                </c:pt>
                <c:pt idx="15">
                  <c:v>1393</c:v>
                </c:pt>
                <c:pt idx="16">
                  <c:v>1594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441</c:v>
                </c:pt>
                <c:pt idx="1">
                  <c:v>682</c:v>
                </c:pt>
                <c:pt idx="2">
                  <c:v>763</c:v>
                </c:pt>
                <c:pt idx="3">
                  <c:v>236</c:v>
                </c:pt>
                <c:pt idx="4">
                  <c:v>1305</c:v>
                </c:pt>
                <c:pt idx="5">
                  <c:v>1220</c:v>
                </c:pt>
                <c:pt idx="6">
                  <c:v>2407</c:v>
                </c:pt>
                <c:pt idx="7">
                  <c:v>1609</c:v>
                </c:pt>
                <c:pt idx="8">
                  <c:v>94</c:v>
                </c:pt>
                <c:pt idx="9">
                  <c:v>105</c:v>
                </c:pt>
                <c:pt idx="10">
                  <c:v>773</c:v>
                </c:pt>
                <c:pt idx="11">
                  <c:v>842</c:v>
                </c:pt>
                <c:pt idx="12">
                  <c:v>724</c:v>
                </c:pt>
                <c:pt idx="13">
                  <c:v>669</c:v>
                </c:pt>
                <c:pt idx="14">
                  <c:v>312</c:v>
                </c:pt>
                <c:pt idx="15">
                  <c:v>562</c:v>
                </c:pt>
                <c:pt idx="16">
                  <c:v>723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6065152"/>
        <c:axId val="6066944"/>
      </c:barChart>
      <c:catAx>
        <c:axId val="60651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baseline="0"/>
            </a:pPr>
            <a:endParaRPr lang="ru-RU"/>
          </a:p>
        </c:txPr>
        <c:crossAx val="6066944"/>
        <c:crosses val="autoZero"/>
        <c:auto val="1"/>
        <c:lblAlgn val="ctr"/>
        <c:lblOffset val="100"/>
        <c:noMultiLvlLbl val="0"/>
      </c:catAx>
      <c:valAx>
        <c:axId val="6066944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0651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0698119115797169"/>
          <c:y val="6.9941841087424392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AF508-0D80-43A5-A244-A04DAF45CD58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A371C-A8E5-4D2B-AA11-5CAABB434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75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295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831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322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952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1970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353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9231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02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7361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0413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95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15.10.2017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Общий анализ недоимки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имущественным налогам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87487842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226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2880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недоимки по транспортному налогу 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104889608"/>
              </p:ext>
            </p:extLst>
          </p:nvPr>
        </p:nvGraphicFramePr>
        <p:xfrm>
          <a:off x="107504" y="404664"/>
          <a:ext cx="892899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842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2880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недоимки по земельному налогу 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843912740"/>
              </p:ext>
            </p:extLst>
          </p:nvPr>
        </p:nvGraphicFramePr>
        <p:xfrm>
          <a:off x="107504" y="404664"/>
          <a:ext cx="892899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326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недоимки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налогу на имущество физических лиц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890427259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553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40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Общий анализ недоимки  по имущественным налогам в разрезе сельских поселений</vt:lpstr>
      <vt:lpstr>Анализ недоимки по транспортному налогу   в разрезе сельских поселений</vt:lpstr>
      <vt:lpstr>Анализ недоимки по земельному налогу   в разрезе сельских поселений</vt:lpstr>
      <vt:lpstr>Анализ недоимки  по налогу на имущество физических лиц  в разрезе сельских поселений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недоимки по транспортному налогу  в разрезе сельских поселений</dc:title>
  <dc:creator>feu21-02</dc:creator>
  <cp:lastModifiedBy>user</cp:lastModifiedBy>
  <cp:revision>6</cp:revision>
  <cp:lastPrinted>2017-07-24T06:47:55Z</cp:lastPrinted>
  <dcterms:created xsi:type="dcterms:W3CDTF">2017-02-13T04:48:28Z</dcterms:created>
  <dcterms:modified xsi:type="dcterms:W3CDTF">2017-10-15T15:38:25Z</dcterms:modified>
</cp:coreProperties>
</file>